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304" r:id="rId4"/>
    <p:sldId id="306" r:id="rId5"/>
    <p:sldId id="305" r:id="rId6"/>
    <p:sldId id="307" r:id="rId7"/>
    <p:sldId id="308" r:id="rId8"/>
    <p:sldId id="309" r:id="rId9"/>
    <p:sldId id="310" r:id="rId10"/>
    <p:sldId id="312" r:id="rId11"/>
    <p:sldId id="311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26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A380"/>
    <a:srgbClr val="959DBF"/>
    <a:srgbClr val="2D5AC2"/>
    <a:srgbClr val="2E76BC"/>
    <a:srgbClr val="A6A6A6"/>
    <a:srgbClr val="C55A11"/>
    <a:srgbClr val="FFC000"/>
    <a:srgbClr val="2B75CF"/>
    <a:srgbClr val="004098"/>
    <a:srgbClr val="BD9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23" autoAdjust="0"/>
    <p:restoredTop sz="94660"/>
  </p:normalViewPr>
  <p:slideViewPr>
    <p:cSldViewPr snapToGrid="0">
      <p:cViewPr varScale="1">
        <p:scale>
          <a:sx n="43" d="100"/>
          <a:sy n="43" d="100"/>
        </p:scale>
        <p:origin x="6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2857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fld id="{E42970F4-9EF3-4E0A-91E0-2B480D8FBBAF}" type="datetime2">
              <a:rPr lang="zh-CN" altLang="en-US" smtClean="0"/>
              <a:t>2022年1月4日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5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3719299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6" y="0"/>
            <a:ext cx="4824969" cy="6858000"/>
            <a:chOff x="975755" y="0"/>
            <a:chExt cx="4824969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/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8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652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4165AA-94F5-4EF4-BE8B-8385615DC60A}"/>
              </a:ext>
            </a:extLst>
          </p:cNvPr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47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666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r="23380"/>
          <a:stretch/>
        </p:blipFill>
        <p:spPr>
          <a:xfrm>
            <a:off x="0" y="2109743"/>
            <a:ext cx="3705223" cy="4748258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1"/>
            <a:ext cx="3705225" cy="3230879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160150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18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8" y="0"/>
            <a:ext cx="4824967" cy="6858000"/>
          </a:xfrm>
          <a:prstGeom prst="rect">
            <a:avLst/>
          </a:prstGeom>
          <a:effectLst>
            <a:outerShdw blurRad="114300" dist="139700" algn="l" rotWithShape="0">
              <a:prstClr val="black">
                <a:alpha val="2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7089775" y="3089701"/>
            <a:ext cx="364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PART ONE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46" y="1068380"/>
            <a:ext cx="1867505" cy="15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813833" y="0"/>
            <a:ext cx="4824966" cy="6858000"/>
            <a:chOff x="975758" y="0"/>
            <a:chExt cx="4824966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文本框 11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36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9" y="0"/>
            <a:ext cx="4824966" cy="6858000"/>
            <a:chOff x="975758" y="0"/>
            <a:chExt cx="4824966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31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13831" y="0"/>
            <a:ext cx="4824967" cy="6858000"/>
            <a:chOff x="813831" y="0"/>
            <a:chExt cx="4824967" cy="685800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813831" y="0"/>
              <a:ext cx="4824967" cy="6858000"/>
              <a:chOff x="975756" y="0"/>
              <a:chExt cx="4824967" cy="6858000"/>
            </a:xfrm>
          </p:grpSpPr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756" y="0"/>
                <a:ext cx="4824967" cy="6858000"/>
              </a:xfrm>
              <a:prstGeom prst="rect">
                <a:avLst/>
              </a:prstGeom>
              <a:effectLst>
                <a:outerShdw blurRad="114300" dist="139700" algn="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1" name="文本框 10"/>
              <p:cNvSpPr txBox="1"/>
              <p:nvPr userDrawn="1"/>
            </p:nvSpPr>
            <p:spPr>
              <a:xfrm>
                <a:off x="1266825" y="3089701"/>
                <a:ext cx="4257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zh-CN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j-ea"/>
                  </a:rPr>
                  <a:t>PART THREE</a:t>
                </a:r>
                <a:endPara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5861CDE-5CCC-4EC9-AAE6-4DDC185E1B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845" y="1068380"/>
                <a:ext cx="1867505" cy="1523492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91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6500256" y="0"/>
            <a:ext cx="4824967" cy="6858000"/>
            <a:chOff x="813831" y="0"/>
            <a:chExt cx="4824967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1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矩形 1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00257" y="1068380"/>
            <a:ext cx="4824968" cy="2852318"/>
            <a:chOff x="975756" y="1068380"/>
            <a:chExt cx="4824968" cy="2852318"/>
          </a:xfrm>
        </p:grpSpPr>
        <p:sp>
          <p:nvSpPr>
            <p:cNvPr id="11" name="文本框 10"/>
            <p:cNvSpPr txBox="1"/>
            <p:nvPr userDrawn="1"/>
          </p:nvSpPr>
          <p:spPr>
            <a:xfrm>
              <a:off x="975756" y="3089701"/>
              <a:ext cx="48249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THREE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18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821252" y="0"/>
            <a:ext cx="4824969" cy="6858000"/>
            <a:chOff x="975755" y="0"/>
            <a:chExt cx="4824969" cy="685800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9" name="文本框 18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518D-F1E1-42FE-ADB3-4B6EED642878}" type="datetimeFigureOut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8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6" r:id="rId3"/>
    <p:sldLayoutId id="2147483667" r:id="rId4"/>
    <p:sldLayoutId id="2147483670" r:id="rId5"/>
    <p:sldLayoutId id="2147483672" r:id="rId6"/>
    <p:sldLayoutId id="2147483668" r:id="rId7"/>
    <p:sldLayoutId id="2147483673" r:id="rId8"/>
    <p:sldLayoutId id="2147483671" r:id="rId9"/>
    <p:sldLayoutId id="2147483669" r:id="rId10"/>
    <p:sldLayoutId id="2147483661" r:id="rId11"/>
    <p:sldLayoutId id="2147483664" r:id="rId12"/>
    <p:sldLayoutId id="2147483674" r:id="rId13"/>
    <p:sldLayoutId id="2147483663" r:id="rId14"/>
    <p:sldLayoutId id="2147483665" r:id="rId15"/>
    <p:sldLayoutId id="214748366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</a:t>
            </a:r>
          </a:p>
        </p:txBody>
      </p:sp>
      <p:sp>
        <p:nvSpPr>
          <p:cNvPr id="5" name="文本占位符 11"/>
          <p:cNvSpPr txBox="1">
            <a:spLocks/>
          </p:cNvSpPr>
          <p:nvPr/>
        </p:nvSpPr>
        <p:spPr>
          <a:xfrm>
            <a:off x="628650" y="1098957"/>
            <a:ext cx="10982325" cy="1447800"/>
          </a:xfrm>
          <a:prstGeom prst="rect">
            <a:avLst/>
          </a:prstGeom>
        </p:spPr>
        <p:txBody>
          <a:bodyPr lIns="144000" tIns="144000" rIns="144000" bIns="14400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100" dirty="0"/>
              <a:t>TRUSTGPT: A Benchmark for Trustworthy and</a:t>
            </a:r>
            <a:br>
              <a:rPr lang="en-US" altLang="zh-CN" sz="3100" dirty="0"/>
            </a:br>
            <a:r>
              <a:rPr lang="en-US" altLang="zh-CN" sz="3100" dirty="0"/>
              <a:t>Responsible Large Language Model </a:t>
            </a:r>
            <a:endParaRPr lang="zh-CN" altLang="en-US" sz="3100" dirty="0"/>
          </a:p>
        </p:txBody>
      </p:sp>
      <p:sp>
        <p:nvSpPr>
          <p:cNvPr id="6" name="文本占位符 11"/>
          <p:cNvSpPr txBox="1">
            <a:spLocks/>
          </p:cNvSpPr>
          <p:nvPr/>
        </p:nvSpPr>
        <p:spPr>
          <a:xfrm>
            <a:off x="1848070" y="3648241"/>
            <a:ext cx="8543484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TRUSTGPT</a:t>
            </a:r>
            <a:r>
              <a:rPr lang="zh-CN" altLang="en-US" dirty="0"/>
              <a:t>：可信与负责任的</a:t>
            </a:r>
            <a:r>
              <a:rPr lang="en-US" altLang="zh-CN" dirty="0"/>
              <a:t>LLM</a:t>
            </a:r>
            <a:r>
              <a:rPr lang="zh-CN" altLang="en-US" dirty="0"/>
              <a:t>基准</a:t>
            </a:r>
          </a:p>
        </p:txBody>
      </p:sp>
    </p:spTree>
    <p:extLst>
      <p:ext uri="{BB962C8B-B14F-4D97-AF65-F5344CB8AC3E}">
        <p14:creationId xmlns:p14="http://schemas.microsoft.com/office/powerpoint/2010/main" val="189594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问题定义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B091C5-99C0-7E78-094B-1F963DB8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962" y="1203469"/>
            <a:ext cx="8282075" cy="1429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BFCCDB-6611-7988-2661-30907FDA118A}"/>
              </a:ext>
            </a:extLst>
          </p:cNvPr>
          <p:cNvSpPr txBox="1"/>
          <p:nvPr/>
        </p:nvSpPr>
        <p:spPr>
          <a:xfrm>
            <a:off x="863347" y="4195350"/>
            <a:ext cx="100696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>
                  <a:lumMod val="50000"/>
                  <a:lumOff val="50000"/>
                </a:schemeClr>
              </a:buClr>
            </a:pPr>
            <a:r>
              <a:rPr lang="zh-CN" altLang="en-US" sz="2800" b="1" dirty="0"/>
              <a:t>挑战</a:t>
            </a:r>
            <a:endParaRPr lang="en-US" altLang="zh-CN" sz="28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复杂性：</a:t>
            </a:r>
            <a:r>
              <a:rPr lang="zh-CN" altLang="en-US" sz="2800" dirty="0"/>
              <a:t>模型参数多，难以白盒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不透明度：</a:t>
            </a:r>
            <a:r>
              <a:rPr lang="zh-CN" altLang="en-US" sz="2800" dirty="0"/>
              <a:t>无法访问训练数据，只能通过</a:t>
            </a:r>
            <a:r>
              <a:rPr lang="en-US" altLang="zh-CN" sz="2800" dirty="0"/>
              <a:t>API</a:t>
            </a:r>
            <a:r>
              <a:rPr lang="zh-CN" altLang="en-US" sz="2800" dirty="0"/>
              <a:t>访问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任务多样性：</a:t>
            </a:r>
            <a:r>
              <a:rPr lang="en-US" altLang="zh-CN" sz="2800" dirty="0"/>
              <a:t>LLM</a:t>
            </a:r>
            <a:r>
              <a:rPr lang="zh-CN" altLang="en-US" sz="2800" dirty="0"/>
              <a:t>可通过</a:t>
            </a:r>
            <a:r>
              <a:rPr lang="en-US" altLang="zh-CN" sz="2800" dirty="0"/>
              <a:t>few-shot learning</a:t>
            </a:r>
            <a:r>
              <a:rPr lang="zh-CN" altLang="en-US" sz="2800" dirty="0"/>
              <a:t>或</a:t>
            </a:r>
            <a:r>
              <a:rPr lang="en-US" altLang="zh-CN" sz="2800" dirty="0"/>
              <a:t>prompt</a:t>
            </a:r>
            <a:r>
              <a:rPr lang="zh-CN" altLang="en-US" sz="2800" dirty="0"/>
              <a:t>执行用户定义的任务，针对较窄领域的评估方法难以通用</a:t>
            </a:r>
            <a:endParaRPr lang="en-US" altLang="zh-CN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569B6AA-BE58-1DB0-F20C-B30E4472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50" y="3033927"/>
            <a:ext cx="8780832" cy="8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58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Single-inference Uncertainty Estimation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49053E-D205-727D-C1E5-2A4E90B1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8" y="1124312"/>
            <a:ext cx="10811744" cy="37483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C927D1-CE6D-A217-2C8E-F1682DD31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2" y="4944504"/>
            <a:ext cx="4683067" cy="15783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EB4E3E2-240A-E122-3173-4301D760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032" y="4867402"/>
            <a:ext cx="4107033" cy="17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5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Multi-inference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dirty="0"/>
              <a:t>Uncertainty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dirty="0"/>
              <a:t>Estimation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49053E-D205-727D-C1E5-2A4E90B1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8" y="1124312"/>
            <a:ext cx="10811744" cy="3748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19C4F4-83D8-D7A2-8485-6964591E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" y="4872672"/>
            <a:ext cx="7059430" cy="1529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50BFBD-6044-6603-5B05-ACAAF0AB7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908" y="4990191"/>
            <a:ext cx="5231568" cy="129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1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Multi-inference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dirty="0"/>
              <a:t>Uncertainty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dirty="0"/>
              <a:t>Estimation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49053E-D205-727D-C1E5-2A4E90B1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8" y="1124312"/>
            <a:ext cx="10811744" cy="37483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A688B6-CAB8-666A-7C2F-4EDB70CFC561}"/>
              </a:ext>
            </a:extLst>
          </p:cNvPr>
          <p:cNvSpPr txBox="1"/>
          <p:nvPr/>
        </p:nvSpPr>
        <p:spPr>
          <a:xfrm>
            <a:off x="1061152" y="5256634"/>
            <a:ext cx="100696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Sample-based</a:t>
            </a:r>
            <a:r>
              <a:rPr lang="zh-CN" altLang="en-US" sz="2800" b="1" dirty="0"/>
              <a:t>：</a:t>
            </a:r>
            <a:r>
              <a:rPr lang="zh-CN" altLang="en-US" sz="2800" dirty="0"/>
              <a:t>修改</a:t>
            </a:r>
            <a:r>
              <a:rPr lang="en-US" altLang="zh-CN" sz="2800" dirty="0"/>
              <a:t>LLM</a:t>
            </a:r>
            <a:r>
              <a:rPr lang="zh-CN" altLang="en-US" sz="2800" dirty="0"/>
              <a:t>温度，大于温度的回答随机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Perturbation-based</a:t>
            </a:r>
            <a:r>
              <a:rPr lang="zh-CN" altLang="en-US" sz="2800" b="1" dirty="0"/>
              <a:t>：</a:t>
            </a:r>
            <a:r>
              <a:rPr lang="zh-CN" altLang="en-US" sz="2800" dirty="0"/>
              <a:t>修改</a:t>
            </a:r>
            <a:r>
              <a:rPr lang="en-US" altLang="zh-CN" sz="2800" dirty="0"/>
              <a:t>Prompt</a:t>
            </a:r>
            <a:r>
              <a:rPr lang="zh-CN" altLang="en-US" sz="2800" dirty="0"/>
              <a:t>中的用词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8027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921986-EDA9-E60B-55BF-E291B064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244" y="1468733"/>
            <a:ext cx="5469328" cy="2208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ADDAB3-9888-33F7-7C90-1A801FB58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403" y="3891405"/>
            <a:ext cx="5861009" cy="232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98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390F57-9B73-C69E-B1AE-DF0B93015C0B}"/>
              </a:ext>
            </a:extLst>
          </p:cNvPr>
          <p:cNvSpPr txBox="1"/>
          <p:nvPr/>
        </p:nvSpPr>
        <p:spPr>
          <a:xfrm>
            <a:off x="413153" y="1254260"/>
            <a:ext cx="113656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Sample-Based VRO</a:t>
            </a:r>
            <a:r>
              <a:rPr lang="zh-CN" altLang="en-US" sz="2800" b="1" dirty="0"/>
              <a:t>评估方法最有效</a:t>
            </a:r>
            <a:endParaRPr lang="en-US" altLang="zh-CN" sz="28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最能体现出与模型性能的相关性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F3398B-4F6D-BCE4-5A2B-D63019FA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30" y="2373258"/>
            <a:ext cx="11358303" cy="38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46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390F57-9B73-C69E-B1AE-DF0B93015C0B}"/>
              </a:ext>
            </a:extLst>
          </p:cNvPr>
          <p:cNvSpPr txBox="1"/>
          <p:nvPr/>
        </p:nvSpPr>
        <p:spPr>
          <a:xfrm>
            <a:off x="413153" y="1254260"/>
            <a:ext cx="113656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Sample-Based VRO</a:t>
            </a:r>
            <a:r>
              <a:rPr lang="zh-CN" altLang="en-US" sz="2800" b="1" dirty="0"/>
              <a:t>评估方法最有效</a:t>
            </a:r>
            <a:endParaRPr lang="en-US" altLang="zh-CN" sz="28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最能体现出与模型性能的相关性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C9418E-0138-D121-6C01-BD0BCB8B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33" y="2481965"/>
            <a:ext cx="88201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06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390F57-9B73-C69E-B1AE-DF0B93015C0B}"/>
              </a:ext>
            </a:extLst>
          </p:cNvPr>
          <p:cNvSpPr txBox="1"/>
          <p:nvPr/>
        </p:nvSpPr>
        <p:spPr>
          <a:xfrm>
            <a:off x="413153" y="1254260"/>
            <a:ext cx="113656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CNN/Daily</a:t>
            </a:r>
            <a:r>
              <a:rPr lang="zh-CN" altLang="en-US" sz="2800" b="1" dirty="0"/>
              <a:t>数据集（文本总结任务）上，</a:t>
            </a:r>
            <a:r>
              <a:rPr lang="en-US" altLang="zh-CN" sz="2800" b="1" dirty="0"/>
              <a:t>LLAMA</a:t>
            </a:r>
            <a:r>
              <a:rPr lang="zh-CN" altLang="en-US" sz="2800" b="1" dirty="0"/>
              <a:t>和</a:t>
            </a:r>
            <a:r>
              <a:rPr lang="en-US" altLang="zh-CN" sz="2800" b="1" dirty="0"/>
              <a:t>GPT2</a:t>
            </a:r>
            <a:r>
              <a:rPr lang="zh-CN" altLang="en-US" sz="2800" b="1" dirty="0"/>
              <a:t>的不确定性和性能正相关，这可能是因为输入过长导致它们未能理解汇总任务，并总是给出相同响应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0C18F1-EB44-52A6-FA3E-DFF93D226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16" y="3070142"/>
            <a:ext cx="10103966" cy="346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14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390F57-9B73-C69E-B1AE-DF0B93015C0B}"/>
              </a:ext>
            </a:extLst>
          </p:cNvPr>
          <p:cNvSpPr txBox="1"/>
          <p:nvPr/>
        </p:nvSpPr>
        <p:spPr>
          <a:xfrm>
            <a:off x="413152" y="1464123"/>
            <a:ext cx="113656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高不确定性不一定意味着不准确，低不确定性也不能保证回答的正确性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B4EB4D-E032-FE6C-D8A6-74953B6C1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12" y="2812225"/>
            <a:ext cx="8574574" cy="36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95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390F57-9B73-C69E-B1AE-DF0B93015C0B}"/>
              </a:ext>
            </a:extLst>
          </p:cNvPr>
          <p:cNvSpPr txBox="1"/>
          <p:nvPr/>
        </p:nvSpPr>
        <p:spPr>
          <a:xfrm>
            <a:off x="413153" y="1279769"/>
            <a:ext cx="113656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所使用的不确定性评估方法在代码生成方面表现不佳（与传统</a:t>
            </a:r>
            <a:r>
              <a:rPr lang="en-US" altLang="zh-CN" sz="2800" b="1" dirty="0"/>
              <a:t>NLP</a:t>
            </a:r>
            <a:r>
              <a:rPr lang="zh-CN" altLang="en-US" sz="2800" b="1" dirty="0"/>
              <a:t>领域相同的状况）</a:t>
            </a:r>
            <a:endParaRPr lang="en-US" altLang="zh-CN" sz="28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高性能和闭源的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需要更复杂的不确定性评估方法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991C87-92F4-5C0F-E7AB-81FAF20F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73" y="3088322"/>
            <a:ext cx="7736254" cy="30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3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维度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43DC6A-9789-03F5-B6E5-6123B406CDD0}"/>
              </a:ext>
            </a:extLst>
          </p:cNvPr>
          <p:cNvSpPr txBox="1"/>
          <p:nvPr/>
        </p:nvSpPr>
        <p:spPr>
          <a:xfrm>
            <a:off x="3083513" y="1905506"/>
            <a:ext cx="602497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Toxicity</a:t>
            </a:r>
            <a:r>
              <a:rPr lang="zh-CN" altLang="en-US" sz="2800" b="1" dirty="0"/>
              <a:t>（毒性）：</a:t>
            </a:r>
            <a:r>
              <a:rPr lang="en-US" altLang="zh-CN" sz="2800" dirty="0"/>
              <a:t> </a:t>
            </a:r>
            <a:r>
              <a:rPr lang="zh-CN" altLang="en-US" sz="2800" dirty="0"/>
              <a:t>不合理的、引起争论的响应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Bias</a:t>
            </a:r>
            <a:r>
              <a:rPr lang="zh-CN" altLang="en-US" sz="2800" b="1" dirty="0"/>
              <a:t>（偏见）：</a:t>
            </a:r>
            <a:r>
              <a:rPr lang="zh-CN" altLang="en-US" sz="2800" dirty="0"/>
              <a:t>对特定群体的偏见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Value-alignment</a:t>
            </a:r>
            <a:r>
              <a:rPr lang="zh-CN" altLang="en-US" sz="2800" b="1" dirty="0"/>
              <a:t>（价值观对齐）：</a:t>
            </a:r>
            <a:r>
              <a:rPr lang="zh-CN" altLang="en-US" sz="2800" dirty="0"/>
              <a:t>尊重人类的道德原则与规范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8117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0" y="1572999"/>
            <a:ext cx="12192000" cy="13327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spc="3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58970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274E01-1AB7-2E58-F9B7-F2017CFF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5" y="944837"/>
            <a:ext cx="3138468" cy="24333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DD244F-CD91-065C-5284-8431CEB3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69" y="856211"/>
            <a:ext cx="8469296" cy="34508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5D7D72-9D62-E056-6C9E-73431648B6DA}"/>
              </a:ext>
            </a:extLst>
          </p:cNvPr>
          <p:cNvSpPr txBox="1"/>
          <p:nvPr/>
        </p:nvSpPr>
        <p:spPr>
          <a:xfrm>
            <a:off x="241536" y="4307054"/>
            <a:ext cx="11541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REALTOXICITYPROMPTS </a:t>
            </a:r>
            <a:r>
              <a:rPr lang="zh-CN" altLang="en-US" sz="2800" dirty="0"/>
              <a:t>与</a:t>
            </a:r>
            <a:r>
              <a:rPr lang="en-US" altLang="zh-CN" sz="2800" dirty="0"/>
              <a:t> BOLD</a:t>
            </a:r>
            <a:r>
              <a:rPr lang="zh-CN" altLang="en-US" sz="2800" dirty="0"/>
              <a:t> 数据集已经无法使</a:t>
            </a:r>
            <a:r>
              <a:rPr lang="en-US" altLang="zh-CN" sz="2800" dirty="0"/>
              <a:t>ChatGPT</a:t>
            </a:r>
            <a:r>
              <a:rPr lang="zh-CN" altLang="en-US" sz="2800" dirty="0"/>
              <a:t>等先进的</a:t>
            </a:r>
            <a:r>
              <a:rPr lang="en-US" altLang="zh-CN" sz="2800" dirty="0"/>
              <a:t>LLM</a:t>
            </a:r>
            <a:r>
              <a:rPr lang="zh-CN" altLang="en-US" sz="2800" dirty="0"/>
              <a:t>生成有毒回应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使用</a:t>
            </a:r>
            <a:r>
              <a:rPr lang="en-US" altLang="zh-CN" sz="2800" dirty="0"/>
              <a:t>SOCIAL CHEMESTRY 101 </a:t>
            </a:r>
            <a:r>
              <a:rPr lang="zh-CN" altLang="en-US" sz="2800" dirty="0"/>
              <a:t>数据集（好、坏、中性的评价）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6064D4-A5A2-E6C6-6A20-C1240767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5" y="5764707"/>
            <a:ext cx="11397416" cy="8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7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Prompt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6FECAD-EFBD-D0EC-6393-A7738597C519}"/>
              </a:ext>
            </a:extLst>
          </p:cNvPr>
          <p:cNvSpPr txBox="1"/>
          <p:nvPr/>
        </p:nvSpPr>
        <p:spPr>
          <a:xfrm>
            <a:off x="306756" y="1036718"/>
            <a:ext cx="6024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Toxicity</a:t>
            </a:r>
            <a:r>
              <a:rPr lang="zh-CN" altLang="en-US" sz="2800" b="1" dirty="0"/>
              <a:t>（毒性）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D4F7CC-8A7F-7667-E252-80C9BE80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56" y="1740446"/>
            <a:ext cx="11056462" cy="5232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B1B7501-314B-2EDE-C7E2-0AF85D978B6B}"/>
              </a:ext>
            </a:extLst>
          </p:cNvPr>
          <p:cNvSpPr txBox="1"/>
          <p:nvPr/>
        </p:nvSpPr>
        <p:spPr>
          <a:xfrm>
            <a:off x="306756" y="2614702"/>
            <a:ext cx="6024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Bias</a:t>
            </a:r>
            <a:r>
              <a:rPr lang="zh-CN" altLang="en-US" sz="2800" b="1" dirty="0"/>
              <a:t>（偏见）</a:t>
            </a: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DEF9D78-0B25-82F2-5444-EDF69E4D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56" y="3196860"/>
            <a:ext cx="11056463" cy="63872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83EFD1E-E329-590C-7F83-C3F18C6A2F29}"/>
              </a:ext>
            </a:extLst>
          </p:cNvPr>
          <p:cNvSpPr txBox="1"/>
          <p:nvPr/>
        </p:nvSpPr>
        <p:spPr>
          <a:xfrm>
            <a:off x="306756" y="4071117"/>
            <a:ext cx="6024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Value-alignment</a:t>
            </a:r>
            <a:r>
              <a:rPr lang="zh-CN" altLang="en-US" sz="2800" b="1" dirty="0"/>
              <a:t>（价值观对齐）</a:t>
            </a:r>
            <a:endParaRPr lang="en-US" altLang="zh-CN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DDC515C-E894-8D1A-1AEE-92656F4D9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56" y="4768070"/>
            <a:ext cx="11346747" cy="16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toxicity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6FECAD-EFBD-D0EC-6393-A7738597C519}"/>
              </a:ext>
            </a:extLst>
          </p:cNvPr>
          <p:cNvSpPr txBox="1"/>
          <p:nvPr/>
        </p:nvSpPr>
        <p:spPr>
          <a:xfrm>
            <a:off x="6446300" y="4811883"/>
            <a:ext cx="40431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使用</a:t>
            </a:r>
            <a:r>
              <a:rPr lang="en-US" altLang="zh-CN" sz="2800" b="1" dirty="0"/>
              <a:t>Perspective API </a:t>
            </a:r>
            <a:r>
              <a:rPr lang="zh-CN" altLang="en-US" sz="2800" b="1" dirty="0"/>
              <a:t>评估输出毒性与偏见</a:t>
            </a:r>
            <a:endParaRPr lang="en-US" altLang="zh-CN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AEB6AAC-72C9-B484-0EF8-4F59607D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7" y="1611967"/>
            <a:ext cx="3866469" cy="103202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C92E5DB-69AA-D71E-2D2A-0A7EDABF8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589" y="856211"/>
            <a:ext cx="7587394" cy="277549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8571DB9-E72C-DFB8-6335-FAB253711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9750"/>
            <a:ext cx="5564777" cy="333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9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bias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9C6664-990A-737E-7317-C6016DCE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23" y="1127076"/>
            <a:ext cx="9272554" cy="47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6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Value-alignment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576B69-564E-41F0-361B-8385E24B2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51" y="1697566"/>
            <a:ext cx="9569498" cy="26756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A5DF13-C8F1-89C4-D630-D87394950120}"/>
              </a:ext>
            </a:extLst>
          </p:cNvPr>
          <p:cNvSpPr txBox="1"/>
          <p:nvPr/>
        </p:nvSpPr>
        <p:spPr>
          <a:xfrm>
            <a:off x="1198439" y="4984161"/>
            <a:ext cx="99731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AVA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active value-alignment</a:t>
            </a:r>
            <a:r>
              <a:rPr lang="zh-CN" altLang="en-US" sz="2800" b="1" dirty="0"/>
              <a:t> 评价事件对、错或中性</a:t>
            </a:r>
            <a:endParaRPr lang="en-US" altLang="zh-CN" sz="28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/>
              <a:t>PVA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passive value-alignment</a:t>
            </a:r>
            <a:r>
              <a:rPr lang="zh-CN" altLang="en-US" sz="2800" b="1" dirty="0"/>
              <a:t> 针对事件生成</a:t>
            </a:r>
            <a:r>
              <a:rPr lang="en-US" altLang="zh-CN" sz="2800" b="1" dirty="0"/>
              <a:t>toxic</a:t>
            </a:r>
            <a:r>
              <a:rPr lang="zh-CN" altLang="en-US" sz="2800" b="1" dirty="0"/>
              <a:t>输出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06457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</a:t>
            </a:r>
          </a:p>
        </p:txBody>
      </p:sp>
      <p:sp>
        <p:nvSpPr>
          <p:cNvPr id="5" name="文本占位符 11"/>
          <p:cNvSpPr txBox="1">
            <a:spLocks/>
          </p:cNvSpPr>
          <p:nvPr/>
        </p:nvSpPr>
        <p:spPr>
          <a:xfrm>
            <a:off x="628650" y="1098957"/>
            <a:ext cx="10982325" cy="1447800"/>
          </a:xfrm>
          <a:prstGeom prst="rect">
            <a:avLst/>
          </a:prstGeom>
        </p:spPr>
        <p:txBody>
          <a:bodyPr lIns="144000" tIns="144000" rIns="144000" bIns="144000" anchor="ctr" anchorCtr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100" dirty="0"/>
              <a:t>Look Before You Leap: An Exploratory Study of</a:t>
            </a:r>
            <a:br>
              <a:rPr lang="en-US" altLang="zh-CN" sz="3100" dirty="0"/>
            </a:br>
            <a:r>
              <a:rPr lang="en-US" altLang="zh-CN" sz="3100" dirty="0"/>
              <a:t>Uncertainty Measurement for Large Language Models </a:t>
            </a:r>
            <a:br>
              <a:rPr lang="en-US" altLang="zh-CN" sz="3100" dirty="0"/>
            </a:br>
            <a:endParaRPr lang="zh-CN" altLang="en-US" sz="3100" dirty="0"/>
          </a:p>
        </p:txBody>
      </p:sp>
      <p:sp>
        <p:nvSpPr>
          <p:cNvPr id="6" name="文本占位符 11"/>
          <p:cNvSpPr txBox="1">
            <a:spLocks/>
          </p:cNvSpPr>
          <p:nvPr/>
        </p:nvSpPr>
        <p:spPr>
          <a:xfrm>
            <a:off x="1848070" y="3648241"/>
            <a:ext cx="8543484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LLM</a:t>
            </a:r>
            <a:r>
              <a:rPr lang="zh-CN" altLang="en-US" dirty="0"/>
              <a:t>不确定性评估</a:t>
            </a:r>
          </a:p>
        </p:txBody>
      </p:sp>
    </p:spTree>
    <p:extLst>
      <p:ext uri="{BB962C8B-B14F-4D97-AF65-F5344CB8AC3E}">
        <p14:creationId xmlns:p14="http://schemas.microsoft.com/office/powerpoint/2010/main" val="1821482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dirty="0"/>
              <a:t>Uncertainty</a:t>
            </a:r>
            <a:r>
              <a:rPr lang="zh-CN" altLang="en-US" sz="3600" dirty="0"/>
              <a:t>（</a:t>
            </a:r>
            <a:r>
              <a:rPr lang="zh-CN" altLang="en-US" dirty="0"/>
              <a:t>不确定性）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848851-CC50-6FC2-D176-F9CB4D79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67" y="1395137"/>
            <a:ext cx="8644266" cy="372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69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377</Words>
  <Application>Microsoft Office PowerPoint</Application>
  <PresentationFormat>宽屏</PresentationFormat>
  <Paragraphs>52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NimbusRomNo9L-Medi</vt:lpstr>
      <vt:lpstr>微软雅黑</vt:lpstr>
      <vt:lpstr>Arial</vt:lpstr>
      <vt:lpstr>Arial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Invictus 许歆瑶</dc:creator>
  <cp:lastModifiedBy>li nan</cp:lastModifiedBy>
  <cp:revision>246</cp:revision>
  <dcterms:created xsi:type="dcterms:W3CDTF">2021-11-22T04:20:28Z</dcterms:created>
  <dcterms:modified xsi:type="dcterms:W3CDTF">2023-08-28T16:22:02Z</dcterms:modified>
  <cp:contentStatus/>
</cp:coreProperties>
</file>